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Pretendard Light"/>
      <p:regular r:id="rId31"/>
    </p:embeddedFont>
    <p:embeddedFont>
      <p:font typeface="Pretendard ExtraLight"/>
      <p:regular r:id="rId32"/>
    </p:embeddedFont>
    <p:embeddedFont>
      <p:font typeface="Pretendard SemiBold"/>
      <p:bold r:id="rId33"/>
    </p:embeddedFont>
    <p:embeddedFont>
      <p:font typeface="Pretendard Regular"/>
      <p:regular r:id="rId34"/>
    </p:embeddedFont>
    <p:embeddedFont>
      <p:font typeface="Pretendard Bold"/>
      <p:bold r:id="rId35"/>
    </p:embeddedFont>
    <p:embeddedFont>
      <p:font typeface="Pretendard Medium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1.fntdata" Type="http://schemas.openxmlformats.org/officeDocument/2006/relationships/font"/><Relationship Id="rId32" Target="fonts/font2.fntdata" Type="http://schemas.openxmlformats.org/officeDocument/2006/relationships/font"/><Relationship Id="rId33" Target="fonts/font3.fntdata" Type="http://schemas.openxmlformats.org/officeDocument/2006/relationships/font"/><Relationship Id="rId34" Target="fonts/font4.fntdata" Type="http://schemas.openxmlformats.org/officeDocument/2006/relationships/font"/><Relationship Id="rId35" Target="fonts/font5.fntdata" Type="http://schemas.openxmlformats.org/officeDocument/2006/relationships/font"/><Relationship Id="rId36" Target="fonts/font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52.png" Type="http://schemas.openxmlformats.org/officeDocument/2006/relationships/image"/><Relationship Id="rId2" Target="../media/image3.png" Type="http://schemas.openxmlformats.org/officeDocument/2006/relationships/image"/><Relationship Id="rId3" Target="../media/image38.png" Type="http://schemas.openxmlformats.org/officeDocument/2006/relationships/image"/><Relationship Id="rId4" Target="../media/image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50.png" Type="http://schemas.openxmlformats.org/officeDocument/2006/relationships/image"/><Relationship Id="rId8" Target="../media/image42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53.png" Type="http://schemas.openxmlformats.org/officeDocument/2006/relationships/image"/><Relationship Id="rId12" Target="../media/image46.png" Type="http://schemas.openxmlformats.org/officeDocument/2006/relationships/image"/><Relationship Id="rId2" Target="../media/image3.png" Type="http://schemas.openxmlformats.org/officeDocument/2006/relationships/image"/><Relationship Id="rId3" Target="../media/image38.png" Type="http://schemas.openxmlformats.org/officeDocument/2006/relationships/image"/><Relationship Id="rId4" Target="../media/image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50.png" Type="http://schemas.openxmlformats.org/officeDocument/2006/relationships/image"/><Relationship Id="rId8" Target="../media/image42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55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2" Target="../media/image60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61.png" Type="http://schemas.openxmlformats.org/officeDocument/2006/relationships/image"/><Relationship Id="rId6" Target="../media/image8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8.png" Type="http://schemas.openxmlformats.org/officeDocument/2006/relationships/image"/><Relationship Id="rId6" Target="../media/image11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8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8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8.pn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8.png" Type="http://schemas.openxmlformats.org/officeDocument/2006/relationships/image"/><Relationship Id="rId6" Target="../media/image84.png" Type="http://schemas.openxmlformats.org/officeDocument/2006/relationships/image"/><Relationship Id="rId7" Target="../media/image85.pn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8.pn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Relationship Id="rId8" Target="../media/image90.pn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8.png" Type="http://schemas.openxmlformats.org/officeDocument/2006/relationships/image"/><Relationship Id="rId6" Target="../media/image9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10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9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8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5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8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8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24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2" Target="../media/image3.png" Type="http://schemas.openxmlformats.org/officeDocument/2006/relationships/image"/><Relationship Id="rId3" Target="../media/image38.png" Type="http://schemas.openxmlformats.org/officeDocument/2006/relationships/image"/><Relationship Id="rId4" Target="../media/image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51.png" Type="http://schemas.openxmlformats.org/officeDocument/2006/relationships/image"/><Relationship Id="rId2" Target="../media/image3.png" Type="http://schemas.openxmlformats.org/officeDocument/2006/relationships/image"/><Relationship Id="rId3" Target="../media/image38.png" Type="http://schemas.openxmlformats.org/officeDocument/2006/relationships/image"/><Relationship Id="rId4" Target="../media/image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50.png" Type="http://schemas.openxmlformats.org/officeDocument/2006/relationships/image"/><Relationship Id="rId8" Target="../media/image42.png" Type="http://schemas.openxmlformats.org/officeDocument/2006/relationships/image"/><Relationship Id="rId9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400000">
            <a:off x="-3022600" y="6515100"/>
            <a:ext cx="10464800" cy="8864600"/>
          </a:xfrm>
          <a:prstGeom prst="rect">
            <a:avLst/>
          </a:prstGeom>
          <a:effectLst>
            <a:outerShdw dir="0" dist="818505" blurRad="783056">
              <a:srgbClr val="FFFFFF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-5400000">
            <a:off x="2070100" y="1663700"/>
            <a:ext cx="16535400" cy="17246600"/>
          </a:xfrm>
          <a:prstGeom prst="rect">
            <a:avLst/>
          </a:prstGeom>
          <a:effectLst>
            <a:outerShdw dir="10800000" dist="763227" blurRad="2723438">
              <a:srgbClr val="FFFFFF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10200" y="8724900"/>
            <a:ext cx="177800" cy="939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14500" y="1955800"/>
            <a:ext cx="142621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9800" b="false" i="false" u="none" strike="noStrike" spc="-400">
                <a:solidFill>
                  <a:srgbClr val="173460"/>
                </a:solidFill>
                <a:latin typeface="Pretendard Light"/>
              </a:rPr>
              <a:t>kuggle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4900" y="9042400"/>
            <a:ext cx="77597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6160"/>
              </a:lnSpc>
            </a:pPr>
            <a:r>
              <a:rPr lang="en-US" sz="1600" b="false" i="false" u="none" strike="noStrike">
                <a:solidFill>
                  <a:srgbClr val="173460">
                    <a:alpha val="70196"/>
                  </a:srgbClr>
                </a:solidFill>
                <a:latin typeface="Pretendard ExtraLight"/>
              </a:rPr>
              <a:t>kuggle 11</a:t>
            </a:r>
            <a:r>
              <a:rPr lang="ko-KR" sz="1600" b="false" i="false" u="none" strike="noStrike">
                <a:solidFill>
                  <a:srgbClr val="173460">
                    <a:alpha val="70196"/>
                  </a:srgbClr>
                </a:solidFill>
                <a:ea typeface="Pretendard ExtraLight"/>
              </a:rPr>
              <a:t>기</a:t>
            </a:r>
            <a:r>
              <a:rPr lang="en-US" sz="1600" b="false" i="false" u="none" strike="noStrike">
                <a:solidFill>
                  <a:srgbClr val="173460">
                    <a:alpha val="70196"/>
                  </a:srgbClr>
                </a:solidFill>
                <a:latin typeface="Pretendard ExtraLight"/>
              </a:rPr>
              <a:t>  </a:t>
            </a:r>
            <a:r>
              <a:rPr lang="ko-KR" sz="1600" b="false" i="false" u="none" strike="noStrike">
                <a:solidFill>
                  <a:srgbClr val="173460">
                    <a:alpha val="70196"/>
                  </a:srgbClr>
                </a:solidFill>
                <a:ea typeface="Pretendard ExtraLight"/>
              </a:rPr>
              <a:t>남재현</a:t>
            </a:r>
            <a:r>
              <a:rPr lang="en-US" sz="1600" b="false" i="false" u="none" strike="noStrike">
                <a:solidFill>
                  <a:srgbClr val="173460">
                    <a:alpha val="70196"/>
                  </a:srgbClr>
                </a:solidFill>
                <a:latin typeface="Pretendard ExtraLight"/>
              </a:rPr>
              <a:t> </a:t>
            </a:r>
            <a:r>
              <a:rPr lang="ko-KR" sz="1600" b="false" i="false" u="none" strike="noStrike">
                <a:solidFill>
                  <a:srgbClr val="173460">
                    <a:alpha val="70196"/>
                  </a:srgbClr>
                </a:solidFill>
                <a:ea typeface="Pretendard ExtraLight"/>
              </a:rPr>
              <a:t>김영진</a:t>
            </a:r>
            <a:r>
              <a:rPr lang="en-US" sz="1600" b="false" i="false" u="none" strike="noStrike">
                <a:solidFill>
                  <a:srgbClr val="173460">
                    <a:alpha val="70196"/>
                  </a:srgbClr>
                </a:solidFill>
                <a:latin typeface="Pretendard ExtraLight"/>
              </a:rPr>
              <a:t> </a:t>
            </a:r>
            <a:r>
              <a:rPr lang="ko-KR" sz="1600" b="false" i="false" u="none" strike="noStrike">
                <a:solidFill>
                  <a:srgbClr val="173460">
                    <a:alpha val="70196"/>
                  </a:srgbClr>
                </a:solidFill>
                <a:ea typeface="Pretendard ExtraLight"/>
              </a:rPr>
              <a:t>김지현</a:t>
            </a:r>
            <a:r>
              <a:rPr lang="en-US" sz="1600" b="false" i="false" u="none" strike="noStrike">
                <a:solidFill>
                  <a:srgbClr val="173460">
                    <a:alpha val="70196"/>
                  </a:srgbClr>
                </a:solidFill>
                <a:latin typeface="Pretendard ExtraLight"/>
              </a:rPr>
              <a:t> </a:t>
            </a:r>
            <a:r>
              <a:rPr lang="ko-KR" sz="1600" b="false" i="false" u="none" strike="noStrike">
                <a:solidFill>
                  <a:srgbClr val="173460">
                    <a:alpha val="70196"/>
                  </a:srgbClr>
                </a:solidFill>
                <a:ea typeface="Pretendard ExtraLight"/>
              </a:rPr>
              <a:t>권지수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92300" y="508000"/>
            <a:ext cx="3073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73460"/>
                </a:solidFill>
                <a:latin typeface="Pretendard SemiBold"/>
              </a:rPr>
              <a:t>2024.11.05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-177800" y="1320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73460">
                    <a:alpha val="50196"/>
                  </a:srgbClr>
                </a:solidFill>
                <a:latin typeface="Pretendard Regular"/>
              </a:rPr>
              <a:t>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4500" y="3479800"/>
            <a:ext cx="110871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9800" b="false" i="false" u="none" strike="noStrike">
                <a:solidFill>
                  <a:srgbClr val="173460"/>
                </a:solidFill>
                <a:ea typeface="Pretendard Bold"/>
              </a:rPr>
              <a:t>독버섯</a:t>
            </a:r>
            <a:r>
              <a:rPr lang="en-US" sz="9800" b="false" i="false" u="none" strike="noStrike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9800" b="false" i="false" u="none" strike="noStrike">
                <a:solidFill>
                  <a:srgbClr val="173460"/>
                </a:solidFill>
                <a:ea typeface="Pretendard Bold"/>
              </a:rPr>
              <a:t>분류</a:t>
            </a:r>
            <a:r>
              <a:rPr lang="en-US" sz="9800" b="false" i="false" u="none" strike="noStrike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9800" b="false" i="false" u="none" strike="noStrike">
                <a:solidFill>
                  <a:srgbClr val="173460"/>
                </a:solidFill>
                <a:ea typeface="Pretendard Bold"/>
              </a:rPr>
              <a:t>모델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7200" y="5549900"/>
            <a:ext cx="6921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173460">
                    <a:alpha val="50196"/>
                  </a:srgbClr>
                </a:solidFill>
                <a:latin typeface="Pretendard Regular"/>
              </a:rPr>
              <a:t>COOPERATION PROJECT WORK REPORT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02400" y="203200"/>
            <a:ext cx="11785600" cy="1010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751300" y="9728200"/>
            <a:ext cx="125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12700" y="520700"/>
            <a:ext cx="4953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500" y="749300"/>
            <a:ext cx="5867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560000">
            <a:off x="5943600" y="4876800"/>
            <a:ext cx="29591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560000">
            <a:off x="5943600" y="6172200"/>
            <a:ext cx="2997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10600" y="1117600"/>
            <a:ext cx="9398000" cy="857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064500" y="1600200"/>
            <a:ext cx="10668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9500" y="2997200"/>
            <a:ext cx="5029200" cy="502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3340100"/>
            <a:ext cx="4292600" cy="4292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689100" y="4953000"/>
            <a:ext cx="3949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5000" b="false" i="false" u="none" strike="noStrike" spc="-100">
                <a:solidFill>
                  <a:srgbClr val="EEF2FC"/>
                </a:solidFill>
                <a:latin typeface="Pretendard Bold"/>
              </a:rPr>
              <a:t>Object 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40800" y="1333500"/>
            <a:ext cx="81407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범주형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변수들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중에서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고유값의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하위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1%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를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'Unknown'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으로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변환하는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함수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def replace_infrequent_categories(df, column, threshold=0.01):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 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53500" y="21463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각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고유값의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빈도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계산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value_counts = df[column].value_counts(normalize=True)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66200" y="29591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하위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1%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에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해당하는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고유값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추출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infrequent = value_counts[value_counts &lt;= threshold].index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40800" y="37973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해당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고유값들을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'Unknown'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으로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대체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df[column] = df[column].apply(lambda x: 'Unknown' if x in infrequent else x)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0800" y="4635500"/>
            <a:ext cx="9715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return df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40800" y="5194300"/>
            <a:ext cx="97155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train_data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에서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object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타입의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모든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컬럼에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대해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Unknown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처리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for col in train_data.select_dtypes(include=['object']).columns: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train_data = replace_infrequent_categories(train_data, col, threshold=0.05)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40800" y="63881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결과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print(train_data.head())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0" y="6223000"/>
            <a:ext cx="6413500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02400" y="203200"/>
            <a:ext cx="11785600" cy="1010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403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12700" y="520700"/>
            <a:ext cx="4953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500" y="749300"/>
            <a:ext cx="5867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560000">
            <a:off x="5943600" y="4876800"/>
            <a:ext cx="29591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560000">
            <a:off x="5943600" y="6172200"/>
            <a:ext cx="2997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10600" y="1117600"/>
            <a:ext cx="9398000" cy="857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064500" y="1600200"/>
            <a:ext cx="10668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9500" y="2997200"/>
            <a:ext cx="5029200" cy="502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3340100"/>
            <a:ext cx="4292600" cy="4292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689100" y="4953000"/>
            <a:ext cx="3949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5000" b="false" i="false" u="none" strike="noStrike" spc="-100">
                <a:solidFill>
                  <a:srgbClr val="EEF2FC"/>
                </a:solidFill>
                <a:latin typeface="Pretendard Bold"/>
              </a:rPr>
              <a:t>Object 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6200" y="1651000"/>
            <a:ext cx="8140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'Unknown'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이라는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문자열로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대체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원본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데이터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유지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object_columns = train_data.select_dtypes(include=['object']).columns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78900" y="27813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각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object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타입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컬럼의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결측값을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'Unknown'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으로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대체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train_data[object_columns] = train_data[object_columns].fillna('Unknown')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66200" y="39497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결과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print(train_data[object_columns].isnull().sum())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47200" y="5486400"/>
            <a:ext cx="3276600" cy="3619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15400" y="5041900"/>
            <a:ext cx="88519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79500" y="762000"/>
            <a:ext cx="6489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2565400"/>
            <a:ext cx="9550400" cy="679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6403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79100" y="5130800"/>
            <a:ext cx="775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500" b="false" i="false" u="none" strike="noStrike" spc="-100">
                <a:solidFill>
                  <a:srgbClr val="173460"/>
                </a:solidFill>
                <a:latin typeface="Pretendard Medium"/>
              </a:rPr>
              <a:t>"</a:t>
            </a:r>
            <a:r>
              <a:rPr lang="ko-KR" sz="3500" b="false" i="false" u="none" strike="noStrike" spc="-100">
                <a:solidFill>
                  <a:srgbClr val="173460"/>
                </a:solidFill>
                <a:ea typeface="Pretendard Medium"/>
              </a:rPr>
              <a:t>독버섯은</a:t>
            </a:r>
            <a:r>
              <a:rPr lang="en-US" sz="3500" b="false" i="false" u="none" strike="noStrike" spc="-100">
                <a:solidFill>
                  <a:srgbClr val="173460"/>
                </a:solidFill>
                <a:latin typeface="Pretendard Medium"/>
              </a:rPr>
              <a:t> cap-diameter</a:t>
            </a:r>
            <a:r>
              <a:rPr lang="ko-KR" sz="3500" b="false" i="false" u="none" strike="noStrike" spc="-100">
                <a:solidFill>
                  <a:srgbClr val="173460"/>
                </a:solidFill>
                <a:ea typeface="Pretendard Medium"/>
              </a:rPr>
              <a:t>와</a:t>
            </a:r>
            <a:r>
              <a:rPr lang="en-US" sz="3500" b="false" i="false" u="none" strike="noStrike" spc="-100">
                <a:solidFill>
                  <a:srgbClr val="173460"/>
                </a:solidFill>
                <a:latin typeface="Pretendard Medium"/>
              </a:rPr>
              <a:t> </a:t>
            </a:r>
            <a:r>
              <a:rPr lang="en-US" sz="3500" b="false" i="false" u="none" strike="noStrike" spc="-100">
                <a:solidFill>
                  <a:srgbClr val="173460"/>
                </a:solidFill>
                <a:latin typeface="Pretendard Medium"/>
              </a:rPr>
              <a:t>stem-width"</a:t>
            </a:r>
          </a:p>
          <a:p>
            <a:pPr algn="ctr" lvl="0">
              <a:lnSpc>
                <a:spcPct val="103749"/>
              </a:lnSpc>
            </a:pPr>
            <a:r>
              <a:rPr lang="ko-KR" sz="3500" b="false" i="false" u="none" strike="noStrike" spc="-100">
                <a:solidFill>
                  <a:srgbClr val="173460"/>
                </a:solidFill>
                <a:ea typeface="Pretendard Medium"/>
              </a:rPr>
              <a:t>의</a:t>
            </a:r>
            <a:r>
              <a:rPr lang="en-US" sz="3500" b="false" i="false" u="none" strike="noStrike" spc="-100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500" b="false" i="false" u="none" strike="noStrike" spc="-100">
                <a:solidFill>
                  <a:srgbClr val="173460"/>
                </a:solidFill>
                <a:ea typeface="Pretendard Medium"/>
              </a:rPr>
              <a:t>값이</a:t>
            </a:r>
            <a:r>
              <a:rPr lang="en-US" sz="3500" b="false" i="false" u="none" strike="noStrike" spc="-100">
                <a:solidFill>
                  <a:srgbClr val="173460"/>
                </a:solidFill>
                <a:latin typeface="Pretendard Medium"/>
              </a:rPr>
              <a:t> </a:t>
            </a:r>
            <a:r>
              <a:rPr lang="ko-KR" sz="3500" b="false" i="false" u="none" strike="noStrike" spc="-100">
                <a:solidFill>
                  <a:srgbClr val="173460"/>
                </a:solidFill>
                <a:ea typeface="Pretendard Medium"/>
              </a:rPr>
              <a:t>작은</a:t>
            </a:r>
            <a:r>
              <a:rPr lang="en-US" sz="3500" b="false" i="false" u="none" strike="noStrike" spc="-100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500" b="false" i="false" u="none" strike="noStrike" spc="-100">
                <a:solidFill>
                  <a:srgbClr val="173460"/>
                </a:solidFill>
                <a:ea typeface="Pretendard Medium"/>
              </a:rPr>
              <a:t>경향</a:t>
            </a:r>
            <a:r>
              <a:rPr lang="en-US" sz="3500" b="false" i="false" u="none" strike="noStrike" spc="-100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500" b="false" i="false" u="none" strike="noStrike" spc="-100">
                <a:solidFill>
                  <a:srgbClr val="173460"/>
                </a:solidFill>
                <a:ea typeface="Pretendard Medium"/>
              </a:rPr>
              <a:t>발견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79500" y="762000"/>
            <a:ext cx="6489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403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3975100"/>
            <a:ext cx="16040100" cy="3759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5400" y="4140200"/>
            <a:ext cx="6934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from scipy import stats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5400" y="4597400"/>
            <a:ext cx="89789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대상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컬럼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numerical_columns = ['cap-diameter', 'stem-height', 'stem-width']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5400" y="5448300"/>
            <a:ext cx="6934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# train_data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의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숫자형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컬럼에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대해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Z-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점수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계산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z_scores = stats.zscore(train_data[numerical_columns])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5400" y="6362700"/>
            <a:ext cx="141732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# Z-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점수의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요약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통계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및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소수점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세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자리까지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반올림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z_scores_summary = pd.DataFrame(z_scores, columns=numerical_columns).describe().round(3)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z_scores_summary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22100" y="2451100"/>
            <a:ext cx="54610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79500" y="762000"/>
            <a:ext cx="6489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403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3009900"/>
            <a:ext cx="16040100" cy="516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8674100"/>
            <a:ext cx="11595100" cy="38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5400" y="3213100"/>
            <a:ext cx="98933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# Isolation Forest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는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데이터의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분포와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밀집도를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기반으로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이상치를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비선형적으로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탐지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# Z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분포를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기준으로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제거하지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않고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이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방법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쓰자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5400" y="4140200"/>
            <a:ext cx="8978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from sklearn.ensemble import IsolationForest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5400" y="4673600"/>
            <a:ext cx="101473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# Isolation Forest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모델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생성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iso_forest = IsolationForest(contamination=0.01, random_state=42)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5400" y="5638800"/>
            <a:ext cx="14173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# Isolation Forest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를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전체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데이터에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적용하여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이상치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탐지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outliers = iso_forest.fit_predict(train_data[['cap-diameter', 'stem-height', 'stem-width']])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5400" y="6565900"/>
            <a:ext cx="14173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정상으로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분류된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데이터만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선택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(outliers == 1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인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0148B3"/>
                </a:solidFill>
                <a:ea typeface="Pretendard Light"/>
              </a:rPr>
              <a:t>행</a:t>
            </a:r>
            <a:r>
              <a:rPr lang="en-US" sz="2200" b="true" i="false" u="none" strike="noStrike">
                <a:solidFill>
                  <a:srgbClr val="0148B3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train_data = train_data[outliers == 1]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5400" y="7505700"/>
            <a:ext cx="14173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print("Isolation Forest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를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적용하여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이상치를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제거한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데이터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크기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:", train_data.shape)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79500" y="762000"/>
            <a:ext cx="6489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403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3975100"/>
            <a:ext cx="16040100" cy="3759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5400" y="5181600"/>
            <a:ext cx="136398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300" b="true" i="false" u="none" strike="noStrike">
                <a:solidFill>
                  <a:srgbClr val="0148B3"/>
                </a:solidFill>
                <a:ea typeface="Pretendard Light"/>
              </a:rPr>
              <a:t>새로운</a:t>
            </a:r>
            <a:r>
              <a:rPr lang="en-US" sz="23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300" b="true" i="false" u="none" strike="noStrike">
                <a:solidFill>
                  <a:srgbClr val="0148B3"/>
                </a:solidFill>
                <a:ea typeface="Pretendard Light"/>
              </a:rPr>
              <a:t>이진</a:t>
            </a:r>
            <a:r>
              <a:rPr lang="en-US" sz="23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300" b="true" i="false" u="none" strike="noStrike">
                <a:solidFill>
                  <a:srgbClr val="0148B3"/>
                </a:solidFill>
                <a:ea typeface="Pretendard Light"/>
              </a:rPr>
              <a:t>변수</a:t>
            </a:r>
            <a:r>
              <a:rPr lang="en-US" sz="2300" b="true" i="false" u="none" strike="noStrike">
                <a:solidFill>
                  <a:srgbClr val="0148B3"/>
                </a:solidFill>
                <a:latin typeface="Pretendard Light"/>
              </a:rPr>
              <a:t> 'is_spring_or_fall' </a:t>
            </a:r>
            <a:r>
              <a:rPr lang="ko-KR" sz="2300" b="true" i="false" u="none" strike="noStrike">
                <a:solidFill>
                  <a:srgbClr val="0148B3"/>
                </a:solidFill>
                <a:ea typeface="Pretendard Light"/>
              </a:rPr>
              <a:t>생성</a:t>
            </a:r>
          </a:p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173460"/>
                </a:solidFill>
                <a:latin typeface="Pretendard Light"/>
              </a:rPr>
              <a:t>train_data['is_spring_or_fall'] = train_data['season'].apply(lambda x: 1 if x in ['spring', 'fall'] else 0)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5400" y="6324600"/>
            <a:ext cx="69342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300" b="true" i="false" u="none" strike="noStrike">
                <a:solidFill>
                  <a:srgbClr val="0148B3"/>
                </a:solidFill>
                <a:ea typeface="Pretendard Light"/>
              </a:rPr>
              <a:t>결과</a:t>
            </a:r>
            <a:r>
              <a:rPr lang="en-US" sz="23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300" b="true" i="false" u="none" strike="noStrike">
                <a:solidFill>
                  <a:srgbClr val="0148B3"/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173460"/>
                </a:solidFill>
                <a:latin typeface="Pretendard Light"/>
              </a:rPr>
              <a:t>print(train_data[['season', 'is_spring_or_fall']].head())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5400" y="4318000"/>
            <a:ext cx="100711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300" b="true" i="false" u="none" strike="noStrike">
                <a:solidFill>
                  <a:srgbClr val="0148B3"/>
                </a:solidFill>
                <a:latin typeface="Pretendard Light"/>
              </a:rPr>
              <a:t>"</a:t>
            </a:r>
            <a:r>
              <a:rPr lang="ko-KR" sz="3300" b="true" i="false" u="none" strike="noStrike">
                <a:solidFill>
                  <a:srgbClr val="0148B3"/>
                </a:solidFill>
                <a:ea typeface="Pretendard Light"/>
              </a:rPr>
              <a:t>봄</a:t>
            </a:r>
            <a:r>
              <a:rPr lang="en-US" sz="3300" b="true" i="false" u="none" strike="noStrike">
                <a:solidFill>
                  <a:srgbClr val="0148B3"/>
                </a:solidFill>
                <a:latin typeface="Pretendard Light"/>
              </a:rPr>
              <a:t>/</a:t>
            </a:r>
            <a:r>
              <a:rPr lang="ko-KR" sz="3300" b="true" i="false" u="none" strike="noStrike">
                <a:solidFill>
                  <a:srgbClr val="0148B3"/>
                </a:solidFill>
                <a:ea typeface="Pretendard Light"/>
              </a:rPr>
              <a:t>가을에</a:t>
            </a:r>
            <a:r>
              <a:rPr lang="en-US" sz="33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3300" b="true" i="false" u="none" strike="noStrike">
                <a:solidFill>
                  <a:srgbClr val="0148B3"/>
                </a:solidFill>
                <a:ea typeface="Pretendard Light"/>
              </a:rPr>
              <a:t>독버섯이</a:t>
            </a:r>
            <a:r>
              <a:rPr lang="en-US" sz="33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3300" b="true" i="false" u="none" strike="noStrike">
                <a:solidFill>
                  <a:srgbClr val="0148B3"/>
                </a:solidFill>
                <a:ea typeface="Pretendard Light"/>
              </a:rPr>
              <a:t>많이</a:t>
            </a:r>
            <a:r>
              <a:rPr lang="en-US" sz="33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3300" b="true" i="false" u="none" strike="noStrike">
                <a:solidFill>
                  <a:srgbClr val="0148B3"/>
                </a:solidFill>
                <a:ea typeface="Pretendard Light"/>
              </a:rPr>
              <a:t>발견되더라</a:t>
            </a:r>
            <a:r>
              <a:rPr lang="en-US" sz="3300" b="true" i="false" u="none" strike="noStrike">
                <a:solidFill>
                  <a:srgbClr val="0148B3"/>
                </a:solidFill>
                <a:latin typeface="Pretendard Light"/>
              </a:rPr>
              <a:t>. </a:t>
            </a:r>
            <a:r>
              <a:rPr lang="ko-KR" sz="3300" b="true" i="false" u="none" strike="noStrike">
                <a:solidFill>
                  <a:srgbClr val="0148B3"/>
                </a:solidFill>
                <a:ea typeface="Pretendard Light"/>
              </a:rPr>
              <a:t>새로운</a:t>
            </a:r>
            <a:r>
              <a:rPr lang="en-US" sz="33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3300" b="true" i="false" u="none" strike="noStrike">
                <a:solidFill>
                  <a:srgbClr val="0148B3"/>
                </a:solidFill>
                <a:ea typeface="Pretendard Light"/>
              </a:rPr>
              <a:t>파생변수</a:t>
            </a:r>
            <a:r>
              <a:rPr lang="en-US" sz="33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3300" b="true" i="false" u="none" strike="noStrike">
                <a:solidFill>
                  <a:srgbClr val="0148B3"/>
                </a:solidFill>
                <a:ea typeface="Pretendard Light"/>
              </a:rPr>
              <a:t>생성</a:t>
            </a:r>
            <a:r>
              <a:rPr lang="en-US" sz="3300" b="true" i="false" u="none" strike="noStrike">
                <a:solidFill>
                  <a:srgbClr val="0148B3"/>
                </a:solidFill>
                <a:latin typeface="Pretendard Light"/>
              </a:rPr>
              <a:t>"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63200" y="6324600"/>
            <a:ext cx="40386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  <a:effectLst>
            <a:outerShdw dir="0" dist="660029" blurRad="509185">
              <a:srgbClr val="FFFFFF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  <a:effectLst>
            <a:outerShdw dir="11940000" dist="800376" blurRad="2995010">
              <a:srgbClr val="FFFF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2463800"/>
            <a:ext cx="17183100" cy="730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0200" y="2717800"/>
            <a:ext cx="711200" cy="190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6530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16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" y="3797300"/>
            <a:ext cx="164465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82700" y="2806700"/>
            <a:ext cx="10604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000" b="true" i="false" u="none" strike="noStrike" spc="-100">
                <a:solidFill>
                  <a:srgbClr val="173460"/>
                </a:solidFill>
                <a:ea typeface="Pretendard Medium"/>
              </a:rPr>
              <a:t>최종</a:t>
            </a:r>
            <a:r>
              <a:rPr lang="en-US" sz="4000" b="true" i="false" u="none" strike="noStrike" spc="-100">
                <a:solidFill>
                  <a:srgbClr val="173460"/>
                </a:solidFill>
                <a:latin typeface="Pretendard Medium"/>
              </a:rPr>
              <a:t> Data </a:t>
            </a:r>
            <a:r>
              <a:rPr lang="ko-KR" sz="4000" b="true" i="false" u="none" strike="noStrike" spc="-100">
                <a:solidFill>
                  <a:srgbClr val="173460"/>
                </a:solidFill>
                <a:ea typeface="Pretendard Medium"/>
              </a:rPr>
              <a:t>확인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92300" y="520700"/>
            <a:ext cx="3073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0300" y="4089400"/>
            <a:ext cx="11938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3900" b="false" i="false" u="none" strike="noStrike" spc="-100">
                <a:solidFill>
                  <a:srgbClr val="7B8BA6"/>
                </a:solidFill>
                <a:latin typeface="Pretendard Bold"/>
              </a:rPr>
              <a:t>01.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4089400"/>
            <a:ext cx="1193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4000" b="false" i="false" u="none" strike="noStrike" spc="-100">
                <a:solidFill>
                  <a:srgbClr val="697A97"/>
                </a:solidFill>
                <a:latin typeface="Pretendard Bold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3500" y="4076700"/>
            <a:ext cx="1193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4000" b="false" i="false" u="none" strike="noStrike" spc="-100">
                <a:solidFill>
                  <a:srgbClr val="697A97"/>
                </a:solidFill>
                <a:latin typeface="Pretendard Bold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43100" y="4229100"/>
            <a:ext cx="4927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500" b="false" i="false" u="none" strike="noStrike" spc="-100">
                <a:solidFill>
                  <a:srgbClr val="173460"/>
                </a:solidFill>
                <a:latin typeface="Pretendard Medium"/>
              </a:rPr>
              <a:t>display(train_data.head(20))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54100" y="4800600"/>
            <a:ext cx="7848600" cy="483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69400" y="4838700"/>
            <a:ext cx="4533900" cy="4851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728700" y="4800600"/>
            <a:ext cx="3632200" cy="4927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79500" y="762000"/>
            <a:ext cx="6489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33000" y="4216400"/>
            <a:ext cx="2578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500" b="false" i="false" u="none" strike="noStrike" spc="-100">
                <a:solidFill>
                  <a:srgbClr val="173460"/>
                </a:solidFill>
                <a:latin typeface="Pretendard Medium"/>
              </a:rPr>
              <a:t>train_data.info()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01700" y="4089400"/>
            <a:ext cx="42799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000" b="false" i="false" u="none" strike="noStrike" spc="-100">
                <a:solidFill>
                  <a:srgbClr val="173460"/>
                </a:solidFill>
                <a:latin typeface="Pretendard Medium"/>
              </a:rPr>
              <a:t>unique_counts = train_data.nunique()</a:t>
            </a:r>
          </a:p>
          <a:p>
            <a:pPr algn="l" lvl="0">
              <a:lnSpc>
                <a:spcPct val="103749"/>
              </a:lnSpc>
            </a:pPr>
            <a:r>
              <a:rPr lang="en-US" sz="2000" b="false" i="false" u="none" strike="noStrike" spc="-100">
                <a:solidFill>
                  <a:srgbClr val="173460"/>
                </a:solidFill>
                <a:latin typeface="Pretendard Medium"/>
              </a:rPr>
              <a:t>print(unique_counts)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33000" y="3924300"/>
            <a:ext cx="850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73460"/>
                </a:solidFill>
                <a:latin typeface="Pretendard Light"/>
              </a:rPr>
              <a:t># </a:t>
            </a:r>
            <a:r>
              <a:rPr lang="ko-KR" sz="2000" b="false" i="false" u="none" strike="noStrike">
                <a:solidFill>
                  <a:srgbClr val="173460"/>
                </a:solidFill>
                <a:ea typeface="Pretendard Light"/>
              </a:rPr>
              <a:t>타입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14400" y="3835400"/>
            <a:ext cx="1270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73460"/>
                </a:solidFill>
                <a:latin typeface="Pretendard Light"/>
              </a:rPr>
              <a:t># </a:t>
            </a:r>
            <a:r>
              <a:rPr lang="ko-KR" sz="2100" b="false" i="false" u="none" strike="noStrike">
                <a:solidFill>
                  <a:srgbClr val="173460"/>
                </a:solidFill>
                <a:ea typeface="Pretendard Light"/>
              </a:rPr>
              <a:t>고유값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1600" y="5486400"/>
            <a:ext cx="5842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7124700"/>
            <a:ext cx="5842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53700" y="5842000"/>
            <a:ext cx="45212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7467600"/>
            <a:ext cx="45212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47100" y="546100"/>
            <a:ext cx="9118600" cy="935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67800" y="1016000"/>
            <a:ext cx="7912100" cy="8547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6530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17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MODELLING &amp; SCORE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600" y="927100"/>
            <a:ext cx="91059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Light GBM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모델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1600" y="5486400"/>
            <a:ext cx="5842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7124700"/>
            <a:ext cx="5842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53700" y="5842000"/>
            <a:ext cx="45212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7467600"/>
            <a:ext cx="45212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691100" y="9690100"/>
            <a:ext cx="304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18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MODELLING &amp; SCORE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34600" y="2730500"/>
            <a:ext cx="6858000" cy="703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1600200"/>
            <a:ext cx="7772400" cy="7759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99700" y="3302000"/>
            <a:ext cx="6489700" cy="5905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09700" y="977900"/>
            <a:ext cx="5397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latin typeface="Pretendard Medium"/>
              </a:rPr>
              <a:t>#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ea typeface="Pretendard Medium"/>
              </a:rPr>
              <a:t>하이퍼파라미터</a:t>
            </a: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ea typeface="Pretendard Medium"/>
              </a:rPr>
              <a:t>튜닝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1600" y="5486400"/>
            <a:ext cx="5842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7124700"/>
            <a:ext cx="5842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53700" y="5842000"/>
            <a:ext cx="45212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7467600"/>
            <a:ext cx="45212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691100" y="9690100"/>
            <a:ext cx="304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19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MODELLING &amp; SCORE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8700" y="800100"/>
            <a:ext cx="16484600" cy="910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1028700"/>
            <a:ext cx="13030200" cy="588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7315200"/>
            <a:ext cx="6172200" cy="2209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32800" y="8293100"/>
            <a:ext cx="61722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5600" y="7073900"/>
            <a:ext cx="105918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432800" y="7543800"/>
            <a:ext cx="5397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latin typeface="Pretendard Medium"/>
              </a:rPr>
              <a:t>#submission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ea typeface="Pretendard Medium"/>
              </a:rPr>
              <a:t>최종</a:t>
            </a: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ea typeface="Pretendard Medium"/>
              </a:rPr>
              <a:t>스코어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5400000">
            <a:off x="-469900" y="7442200"/>
            <a:ext cx="8064500" cy="7150100"/>
          </a:xfrm>
          <a:prstGeom prst="rect">
            <a:avLst/>
          </a:prstGeom>
          <a:effectLst>
            <a:outerShdw dir="0" dist="660029" blurRad="509185">
              <a:srgbClr val="FFFFFF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5060000">
            <a:off x="876300" y="-1435100"/>
            <a:ext cx="17335500" cy="18084800"/>
          </a:xfrm>
          <a:prstGeom prst="rect">
            <a:avLst/>
          </a:prstGeom>
          <a:effectLst>
            <a:outerShdw dir="11940000" dist="800376" blurRad="2995010">
              <a:srgbClr val="FFFFFF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45300" y="190500"/>
            <a:ext cx="11455400" cy="10109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97000" y="1117600"/>
            <a:ext cx="56388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51300" y="9728200"/>
            <a:ext cx="125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04400" y="1384300"/>
            <a:ext cx="6388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3500" b="false" i="false" u="none" strike="noStrike">
                <a:solidFill>
                  <a:srgbClr val="173460"/>
                </a:solidFill>
                <a:ea typeface="Pretendard Medium"/>
              </a:rPr>
              <a:t>데이터</a:t>
            </a:r>
            <a:r>
              <a:rPr lang="en-US" sz="35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173460"/>
                </a:solidFill>
                <a:ea typeface="Pretendard Medium"/>
              </a:rPr>
              <a:t>분석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 rot="0">
            <a:off x="8750300" y="1397000"/>
            <a:ext cx="774700" cy="622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724900" y="1422400"/>
            <a:ext cx="812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000" b="false" i="false" u="none" strike="noStrike" spc="-100">
                <a:solidFill>
                  <a:srgbClr val="EEF2FC"/>
                </a:solidFill>
                <a:latin typeface="Pretendard Medium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17100" y="3606800"/>
            <a:ext cx="6388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3500" b="false" i="false" u="none" strike="noStrike">
                <a:solidFill>
                  <a:srgbClr val="173460"/>
                </a:solidFill>
                <a:ea typeface="Pretendard Medium"/>
              </a:rPr>
              <a:t>데이터</a:t>
            </a:r>
            <a:r>
              <a:rPr lang="en-US" sz="35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173460"/>
                </a:solidFill>
                <a:ea typeface="Pretendard Medium"/>
              </a:rPr>
              <a:t>전처리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 rot="0">
            <a:off x="8763000" y="3619500"/>
            <a:ext cx="774700" cy="622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737600" y="3644900"/>
            <a:ext cx="812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000" b="false" i="false" u="none" strike="noStrike" spc="-100">
                <a:solidFill>
                  <a:srgbClr val="EEF2FC"/>
                </a:solidFill>
                <a:latin typeface="Pretendard Medium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42500" y="6489700"/>
            <a:ext cx="67437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en-US" sz="1600" b="false" i="false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light GBM, Catboost, XGboost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29800" y="5842000"/>
            <a:ext cx="6388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3500" b="false" i="false" u="none" strike="noStrike">
                <a:solidFill>
                  <a:srgbClr val="173460"/>
                </a:solidFill>
                <a:ea typeface="Pretendard Medium"/>
              </a:rPr>
              <a:t>모델링</a:t>
            </a:r>
            <a:r>
              <a:rPr lang="en-US" sz="3500" b="false" i="false" u="none" strike="noStrike">
                <a:solidFill>
                  <a:srgbClr val="173460"/>
                </a:solidFill>
                <a:latin typeface="Pretendard Medium"/>
              </a:rPr>
              <a:t> &amp; </a:t>
            </a:r>
            <a:r>
              <a:rPr lang="ko-KR" sz="3500" b="false" i="false" u="none" strike="noStrike">
                <a:solidFill>
                  <a:srgbClr val="173460"/>
                </a:solidFill>
                <a:ea typeface="Pretendard Medium"/>
              </a:rPr>
              <a:t>스코어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 rot="0">
            <a:off x="8763000" y="5867400"/>
            <a:ext cx="774700" cy="622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737600" y="5880100"/>
            <a:ext cx="812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000" b="false" i="false" u="none" strike="noStrike" spc="-100">
                <a:solidFill>
                  <a:srgbClr val="EEF2FC"/>
                </a:solidFill>
                <a:latin typeface="Pretendard Medium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29800" y="8255000"/>
            <a:ext cx="6388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3500" b="false" i="false" u="none" strike="noStrike">
                <a:solidFill>
                  <a:srgbClr val="173460"/>
                </a:solidFill>
                <a:ea typeface="Pretendard Medium"/>
              </a:rPr>
              <a:t>결론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 rot="0">
            <a:off x="8775700" y="8267700"/>
            <a:ext cx="774700" cy="622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750300" y="8293100"/>
            <a:ext cx="812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000" b="false" i="false" u="none" strike="noStrike" spc="-100">
                <a:solidFill>
                  <a:srgbClr val="EEF2FC"/>
                </a:solidFill>
                <a:latin typeface="Pretendard Medium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92300" y="520700"/>
            <a:ext cx="3073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CONTENTS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2400" y="2755900"/>
            <a:ext cx="4343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173460">
                    <a:alpha val="50196"/>
                  </a:srgbClr>
                </a:solidFill>
                <a:latin typeface="Pretendard Regular"/>
              </a:rPr>
              <a:t>COOPERATION PROJECT</a:t>
            </a:r>
          </a:p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173460">
                    <a:alpha val="50196"/>
                  </a:srgbClr>
                </a:solidFill>
                <a:latin typeface="Pretendard Regular"/>
              </a:rPr>
              <a:t>WORK REPORT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1600" y="5486400"/>
            <a:ext cx="5842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7124700"/>
            <a:ext cx="5842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53700" y="5842000"/>
            <a:ext cx="45212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7467600"/>
            <a:ext cx="45212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538700" y="9690100"/>
            <a:ext cx="457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MODELLING &amp; SCORE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2590800"/>
            <a:ext cx="16065500" cy="675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17600" y="927100"/>
            <a:ext cx="8572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Catboost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모델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2400" y="3149600"/>
            <a:ext cx="15430500" cy="5816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1600" y="5486400"/>
            <a:ext cx="5842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7124700"/>
            <a:ext cx="5842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53700" y="5842000"/>
            <a:ext cx="45212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7467600"/>
            <a:ext cx="45212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691100" y="9690100"/>
            <a:ext cx="304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MODELLING &amp; SCORE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952500"/>
            <a:ext cx="16065500" cy="839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8600" y="4826000"/>
            <a:ext cx="58420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829800" y="8509000"/>
            <a:ext cx="5397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latin typeface="Pretendard Medium"/>
              </a:rPr>
              <a:t>#submission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ea typeface="Pretendard Medium"/>
              </a:rPr>
              <a:t>최종</a:t>
            </a: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173460"/>
                </a:highlight>
                <a:ea typeface="Pretendard Medium"/>
              </a:rPr>
              <a:t>스코어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1295400"/>
            <a:ext cx="14986000" cy="3136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" y="5143500"/>
            <a:ext cx="14986000" cy="2286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73200" y="8166100"/>
            <a:ext cx="7175500" cy="723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5600" y="7835900"/>
            <a:ext cx="5842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1600" y="5486400"/>
            <a:ext cx="5842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7124700"/>
            <a:ext cx="5842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53700" y="5842000"/>
            <a:ext cx="45212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7467600"/>
            <a:ext cx="45212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" y="2476500"/>
            <a:ext cx="14185900" cy="457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543800" y="6261100"/>
            <a:ext cx="10172700" cy="356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8400" y="2844800"/>
            <a:ext cx="13182600" cy="3797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23200" y="6680200"/>
            <a:ext cx="9677400" cy="2705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6657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22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MODELLING &amp; SCORE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7600" y="927100"/>
            <a:ext cx="8572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XGboost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모델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1600" y="5486400"/>
            <a:ext cx="5842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7124700"/>
            <a:ext cx="5842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53700" y="5842000"/>
            <a:ext cx="45212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7467600"/>
            <a:ext cx="45212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526000" y="9690100"/>
            <a:ext cx="469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MODELLING &amp; SCORE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952500"/>
            <a:ext cx="9867900" cy="386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0100" y="9105900"/>
            <a:ext cx="66675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594600" y="4699000"/>
            <a:ext cx="10083800" cy="4559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1231900"/>
            <a:ext cx="9156700" cy="316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01000" y="5016500"/>
            <a:ext cx="9359900" cy="3898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63600" y="8458200"/>
            <a:ext cx="5257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900" b="false" i="false" u="none" strike="noStrike" spc="-100">
                <a:solidFill>
                  <a:srgbClr val="173460"/>
                </a:solidFill>
                <a:latin typeface="Pretendard Medium"/>
              </a:rPr>
              <a:t>#submmision </a:t>
            </a:r>
            <a:r>
              <a:rPr lang="ko-KR" sz="2900" b="false" i="false" u="none" strike="noStrike" spc="-100">
                <a:solidFill>
                  <a:srgbClr val="173460"/>
                </a:solidFill>
                <a:ea typeface="Pretendard Medium"/>
              </a:rPr>
              <a:t>최종</a:t>
            </a:r>
            <a:r>
              <a:rPr lang="en-US" sz="2900" b="false" i="false" u="none" strike="noStrike" spc="-100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2900" b="false" i="false" u="none" strike="noStrike" spc="-100">
                <a:solidFill>
                  <a:srgbClr val="173460"/>
                </a:solidFill>
                <a:ea typeface="Pretendard Medium"/>
              </a:rPr>
              <a:t>스코어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1600" y="5486400"/>
            <a:ext cx="5842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7124700"/>
            <a:ext cx="5842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53700" y="5842000"/>
            <a:ext cx="45212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7467600"/>
            <a:ext cx="45212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627600" y="9690100"/>
            <a:ext cx="368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REALIZATION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80300" y="4203700"/>
            <a:ext cx="35814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10000" b="false" i="false" u="none" strike="noStrike" spc="-100">
                <a:solidFill>
                  <a:srgbClr val="173460"/>
                </a:solidFill>
                <a:ea typeface="Pretendard Bold"/>
              </a:rPr>
              <a:t>느낀점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1600" y="5486400"/>
            <a:ext cx="5842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7124700"/>
            <a:ext cx="5842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53700" y="5842000"/>
            <a:ext cx="45212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57900" y="2057400"/>
            <a:ext cx="6172200" cy="6172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602200" y="9690100"/>
            <a:ext cx="393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9800" y="4203700"/>
            <a:ext cx="65024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10000" b="false" i="false" u="none" strike="noStrike" spc="-100">
                <a:solidFill>
                  <a:srgbClr val="173460"/>
                </a:solidFill>
                <a:latin typeface="Pretendar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17600" y="927100"/>
            <a:ext cx="6489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분석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751300" y="9728200"/>
            <a:ext cx="125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ANALYSIS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2768600"/>
            <a:ext cx="6832600" cy="708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143000" y="2463800"/>
            <a:ext cx="774700" cy="62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04900" y="2476500"/>
            <a:ext cx="812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000" b="false" i="false" u="none" strike="noStrike" spc="-100">
                <a:solidFill>
                  <a:srgbClr val="EEF2FC"/>
                </a:solidFill>
                <a:latin typeface="Pretendard Medium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4100" y="2921000"/>
            <a:ext cx="4864100" cy="689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'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id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식별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번호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class = target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컬럼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cap-diameter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모자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지름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_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동적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cap-shape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모자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모양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cap-surface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모자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표면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질감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cap-color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모자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색상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does-bruise-or-bleed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버섯에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멍이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있거나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즙이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나는지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여부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.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특정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버섯은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상처가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나면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색이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변할수도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gill-attachment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자루의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주름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gill-spacing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주름의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간격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_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동적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gill-color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자루의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색상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stem-height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자루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높이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_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동적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stem-width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자루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너비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_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동적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stem-color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자루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색상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has-ring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자루에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고리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유무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ring-type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고리의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유형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habitat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거주지</a:t>
            </a:r>
          </a:p>
          <a:p>
            <a:pPr algn="l" lvl="0">
              <a:lnSpc>
                <a:spcPct val="103749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season =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버섯이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자라는</a:t>
            </a:r>
            <a:r>
              <a:rPr lang="en-US" sz="18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173460"/>
                </a:solidFill>
                <a:ea typeface="Pretendard Medium"/>
              </a:rPr>
              <a:t>계절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34600" y="2730500"/>
            <a:ext cx="6858000" cy="703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79100" y="3695700"/>
            <a:ext cx="3568700" cy="6057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0121900" y="2463800"/>
            <a:ext cx="774700" cy="622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096500" y="2489200"/>
            <a:ext cx="812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000" b="false" i="false" u="none" strike="noStrike" spc="-100">
                <a:solidFill>
                  <a:srgbClr val="EEF2FC"/>
                </a:solidFill>
                <a:latin typeface="Pretendard Medium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99800" y="2565400"/>
            <a:ext cx="1612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700" b="false" i="false" u="none" strike="noStrike" spc="-100">
                <a:solidFill>
                  <a:srgbClr val="173460"/>
                </a:solidFill>
                <a:ea typeface="Pretendard Medium"/>
              </a:rPr>
              <a:t>결측값</a:t>
            </a:r>
            <a:r>
              <a:rPr lang="en-US" sz="2700" b="false" i="false" u="none" strike="noStrike" spc="-100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2700" b="false" i="false" u="none" strike="noStrike" spc="-100">
                <a:solidFill>
                  <a:srgbClr val="173460"/>
                </a:solidFill>
                <a:ea typeface="Pretendard Medium"/>
              </a:rPr>
              <a:t>확인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02900" y="3200400"/>
            <a:ext cx="6083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 spc="-100">
                <a:solidFill>
                  <a:srgbClr val="173460"/>
                </a:solidFill>
                <a:latin typeface="Pretendard Medium"/>
              </a:rPr>
              <a:t>print(train_data.isnull().sum())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17600" y="927100"/>
            <a:ext cx="6489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분석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751300" y="9728200"/>
            <a:ext cx="125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ANALYSIS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2768600"/>
            <a:ext cx="6832600" cy="2374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143000" y="2463800"/>
            <a:ext cx="774700" cy="62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04900" y="2476500"/>
            <a:ext cx="812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000" b="false" i="false" u="none" strike="noStrike" spc="-100">
                <a:solidFill>
                  <a:srgbClr val="EEF2FC"/>
                </a:solidFill>
                <a:latin typeface="Pretendard Medium"/>
              </a:rPr>
              <a:t>03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4241800"/>
            <a:ext cx="2057400" cy="685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146300" y="2514600"/>
            <a:ext cx="1612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700" b="false" i="false" u="none" strike="noStrike" spc="-100">
                <a:solidFill>
                  <a:srgbClr val="173460"/>
                </a:solidFill>
                <a:latin typeface="Pretendard Medium"/>
              </a:rPr>
              <a:t>shape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6700" y="3200400"/>
            <a:ext cx="60833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 spc="-100">
                <a:solidFill>
                  <a:srgbClr val="173460"/>
                </a:solidFill>
                <a:latin typeface="Pretendard Medium"/>
              </a:rPr>
              <a:t>print(train_data.shape)</a:t>
            </a:r>
          </a:p>
          <a:p>
            <a:pPr algn="l" lvl="0">
              <a:lnSpc>
                <a:spcPct val="103749"/>
              </a:lnSpc>
            </a:pPr>
            <a:r>
              <a:rPr lang="en-US" sz="2400" b="false" i="false" u="none" strike="noStrike" spc="-100">
                <a:solidFill>
                  <a:srgbClr val="173460"/>
                </a:solidFill>
                <a:latin typeface="Pretendard Medium"/>
              </a:rPr>
              <a:t>print(test_data.shape)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6553200"/>
            <a:ext cx="6832600" cy="318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8051800"/>
            <a:ext cx="3708400" cy="1358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117600" y="6248400"/>
            <a:ext cx="774700" cy="622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79500" y="6273800"/>
            <a:ext cx="812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000" b="false" i="false" u="none" strike="noStrike" spc="-100">
                <a:solidFill>
                  <a:srgbClr val="EEF2FC"/>
                </a:solidFill>
                <a:latin typeface="Pretendard Medium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5500" y="6311900"/>
            <a:ext cx="6057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700" b="false" i="false" u="none" strike="noStrike" spc="-100">
                <a:solidFill>
                  <a:srgbClr val="173460"/>
                </a:solidFill>
                <a:latin typeface="Pretendard Medium"/>
              </a:rPr>
              <a:t>'class' </a:t>
            </a:r>
            <a:r>
              <a:rPr lang="ko-KR" sz="2700" b="false" i="false" u="none" strike="noStrike" spc="-100">
                <a:solidFill>
                  <a:srgbClr val="173460"/>
                </a:solidFill>
                <a:ea typeface="Pretendard Medium"/>
              </a:rPr>
              <a:t>컬럼에서</a:t>
            </a:r>
            <a:r>
              <a:rPr lang="en-US" sz="2700" b="false" i="false" u="none" strike="noStrike" spc="-100">
                <a:solidFill>
                  <a:srgbClr val="173460"/>
                </a:solidFill>
                <a:latin typeface="Pretendard Medium"/>
              </a:rPr>
              <a:t> 'e'</a:t>
            </a:r>
            <a:r>
              <a:rPr lang="ko-KR" sz="2700" b="false" i="false" u="none" strike="noStrike" spc="-100">
                <a:solidFill>
                  <a:srgbClr val="173460"/>
                </a:solidFill>
                <a:ea typeface="Pretendard Medium"/>
              </a:rPr>
              <a:t>와</a:t>
            </a:r>
            <a:r>
              <a:rPr lang="en-US" sz="2700" b="false" i="false" u="none" strike="noStrike" spc="-100">
                <a:solidFill>
                  <a:srgbClr val="173460"/>
                </a:solidFill>
                <a:latin typeface="Pretendard Medium"/>
              </a:rPr>
              <a:t> 'p'</a:t>
            </a:r>
            <a:r>
              <a:rPr lang="ko-KR" sz="2700" b="false" i="false" u="none" strike="noStrike" spc="-100">
                <a:solidFill>
                  <a:srgbClr val="173460"/>
                </a:solidFill>
                <a:ea typeface="Pretendard Medium"/>
              </a:rPr>
              <a:t>의</a:t>
            </a:r>
            <a:r>
              <a:rPr lang="en-US" sz="2700" b="false" i="false" u="none" strike="noStrike" spc="-100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2700" b="false" i="false" u="none" strike="noStrike" spc="-100">
                <a:solidFill>
                  <a:srgbClr val="173460"/>
                </a:solidFill>
                <a:ea typeface="Pretendard Medium"/>
              </a:rPr>
              <a:t>개수</a:t>
            </a:r>
            <a:r>
              <a:rPr lang="en-US" sz="2700" b="false" i="false" u="none" strike="noStrike" spc="-100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2700" b="false" i="false" u="none" strike="noStrike" spc="-100">
                <a:solidFill>
                  <a:srgbClr val="173460"/>
                </a:solidFill>
                <a:ea typeface="Pretendard Medium"/>
              </a:rPr>
              <a:t>세기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3500" y="7023100"/>
            <a:ext cx="65151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 spc="-100">
                <a:solidFill>
                  <a:srgbClr val="173460"/>
                </a:solidFill>
                <a:latin typeface="Pretendard Medium"/>
              </a:rPr>
              <a:t>class_counts = train_data['class'].value_counts()</a:t>
            </a:r>
          </a:p>
          <a:p>
            <a:pPr algn="l" lvl="0">
              <a:lnSpc>
                <a:spcPct val="103749"/>
              </a:lnSpc>
            </a:pPr>
            <a:r>
              <a:rPr lang="en-US" sz="2400" b="false" i="false" u="none" strike="noStrike" spc="-100">
                <a:solidFill>
                  <a:srgbClr val="173460"/>
                </a:solidFill>
                <a:latin typeface="Pretendard Medium"/>
              </a:rPr>
              <a:t>print(class_counts)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23500" y="2692400"/>
            <a:ext cx="6832600" cy="7048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79400" y="3073400"/>
            <a:ext cx="3937000" cy="6324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0223500" y="2387600"/>
            <a:ext cx="774700" cy="622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198100" y="2400300"/>
            <a:ext cx="812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000" b="false" i="false" u="none" strike="noStrike" spc="-100">
                <a:solidFill>
                  <a:srgbClr val="EEF2FC"/>
                </a:solidFill>
                <a:latin typeface="Pretendard Medium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26800" y="2438400"/>
            <a:ext cx="1612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700" b="false" i="false" u="none" strike="noStrike" spc="-100">
                <a:solidFill>
                  <a:srgbClr val="173460"/>
                </a:solidFill>
                <a:latin typeface="Pretendard Medium"/>
              </a:rPr>
              <a:t>info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29900" y="3200400"/>
            <a:ext cx="6083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 spc="-100">
                <a:solidFill>
                  <a:srgbClr val="173460"/>
                </a:solidFill>
                <a:latin typeface="Pretendard Medium"/>
              </a:rPr>
              <a:t>print(train.info())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950200" y="6553200"/>
            <a:ext cx="3975100" cy="3187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 rot="0">
            <a:off x="-139700" y="7378700"/>
            <a:ext cx="18427700" cy="292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79500" y="749300"/>
            <a:ext cx="6489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5626100"/>
            <a:ext cx="54864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7162800"/>
            <a:ext cx="54864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751300" y="9728200"/>
            <a:ext cx="125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3949700"/>
            <a:ext cx="7620000" cy="556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7700" y="2870200"/>
            <a:ext cx="7607300" cy="107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1900" y="4381500"/>
            <a:ext cx="622300" cy="41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7150100"/>
            <a:ext cx="67183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68400" y="3124200"/>
            <a:ext cx="6629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3200" b="false" i="false" u="none" strike="noStrike">
                <a:solidFill>
                  <a:srgbClr val="EEF2FC"/>
                </a:solidFill>
                <a:ea typeface="Pretendard Medium"/>
              </a:rPr>
              <a:t>결측값</a:t>
            </a:r>
            <a:r>
              <a:rPr lang="en-US" sz="3200" b="false" i="false" u="none" strike="noStrike">
                <a:solidFill>
                  <a:srgbClr val="EEF2FC"/>
                </a:solidFill>
                <a:latin typeface="Pretendard Medium"/>
              </a:rPr>
              <a:t> 50% </a:t>
            </a:r>
            <a:r>
              <a:rPr lang="ko-KR" sz="3200" b="false" i="false" u="none" strike="noStrike">
                <a:solidFill>
                  <a:srgbClr val="EEF2FC"/>
                </a:solidFill>
                <a:ea typeface="Pretendard Medium"/>
              </a:rPr>
              <a:t>이상</a:t>
            </a:r>
            <a:r>
              <a:rPr lang="en-US" sz="3200" b="false" i="false" u="none" strike="noStrike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EEF2FC"/>
                </a:solidFill>
                <a:ea typeface="Pretendard Medium"/>
              </a:rPr>
              <a:t>및</a:t>
            </a:r>
            <a:r>
              <a:rPr lang="en-US" sz="3200" b="false" i="false" u="none" strike="noStrike">
                <a:solidFill>
                  <a:srgbClr val="EEF2FC"/>
                </a:solidFill>
                <a:latin typeface="Pretendard Medium"/>
              </a:rPr>
              <a:t> id </a:t>
            </a:r>
            <a:r>
              <a:rPr lang="ko-KR" sz="3200" b="false" i="false" u="none" strike="noStrike">
                <a:solidFill>
                  <a:srgbClr val="EEF2FC"/>
                </a:solidFill>
                <a:ea typeface="Pretendard Medium"/>
              </a:rPr>
              <a:t>컬럼</a:t>
            </a:r>
            <a:r>
              <a:rPr lang="en-US" sz="3200" b="false" i="false" u="none" strike="noStrike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EEF2FC"/>
                </a:solidFill>
                <a:ea typeface="Pretendard Medium"/>
              </a:rPr>
              <a:t>제거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3300" y="5130800"/>
            <a:ext cx="69342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columns_to_drop = ['stem-root', 'stem-surface', 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                   'veil-type', 'veil-color', 'spore-print-color', 'id']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train_data = train_data.drop(columns=columns_to_drop)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51900" y="2870200"/>
            <a:ext cx="8813800" cy="1079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51900" y="3962400"/>
            <a:ext cx="8813800" cy="554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74200" y="4394200"/>
            <a:ext cx="622300" cy="419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1900" y="7518400"/>
            <a:ext cx="2362200" cy="419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194800" y="7112000"/>
            <a:ext cx="82296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144000" y="3111500"/>
            <a:ext cx="74549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3200" b="false" i="false" u="none" strike="noStrike">
                <a:solidFill>
                  <a:srgbClr val="EEF2FC"/>
                </a:solidFill>
                <a:latin typeface="Pretendard Medium"/>
              </a:rPr>
              <a:t>'class'</a:t>
            </a:r>
            <a:r>
              <a:rPr lang="ko-KR" sz="3200" b="false" i="false" u="none" strike="noStrike">
                <a:solidFill>
                  <a:srgbClr val="EEF2FC"/>
                </a:solidFill>
                <a:ea typeface="Pretendard Medium"/>
              </a:rPr>
              <a:t>와</a:t>
            </a:r>
            <a:r>
              <a:rPr lang="en-US" sz="3200" b="false" i="false" u="none" strike="noStrike">
                <a:solidFill>
                  <a:srgbClr val="EEF2FC"/>
                </a:solidFill>
                <a:latin typeface="Pretendard Medium"/>
              </a:rPr>
              <a:t> 'season' </a:t>
            </a:r>
            <a:r>
              <a:rPr lang="ko-KR" sz="3200" b="false" i="false" u="none" strike="noStrike">
                <a:solidFill>
                  <a:srgbClr val="EEF2FC"/>
                </a:solidFill>
                <a:ea typeface="Pretendard Medium"/>
              </a:rPr>
              <a:t>컬럼에</a:t>
            </a:r>
            <a:r>
              <a:rPr lang="en-US" sz="3200" b="false" i="false" u="none" strike="noStrike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EEF2FC"/>
                </a:solidFill>
                <a:ea typeface="Pretendard Medium"/>
              </a:rPr>
              <a:t>레이블</a:t>
            </a:r>
            <a:r>
              <a:rPr lang="en-US" sz="3200" b="false" i="false" u="none" strike="noStrike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EEF2FC"/>
                </a:solidFill>
                <a:ea typeface="Pretendard Medium"/>
              </a:rPr>
              <a:t>인코딩</a:t>
            </a:r>
            <a:r>
              <a:rPr lang="en-US" sz="3200" b="false" i="false" u="none" strike="noStrike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EEF2FC"/>
                </a:solidFill>
                <a:ea typeface="Pretendard Medium"/>
              </a:rPr>
              <a:t>적용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53500" y="5130800"/>
            <a:ext cx="89789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true" i="false" u="none" strike="noStrike">
                <a:solidFill>
                  <a:srgbClr val="173460"/>
                </a:solidFill>
                <a:latin typeface="Pretendard Light"/>
              </a:rPr>
              <a:t>label_encoder = LabelEncoder()</a:t>
            </a:r>
          </a:p>
          <a:p>
            <a:pPr algn="l" lvl="0">
              <a:lnSpc>
                <a:spcPct val="116199"/>
              </a:lnSpc>
            </a:pPr>
            <a:r>
              <a:rPr lang="en-US" sz="2100" b="true" i="false" u="none" strike="noStrike">
                <a:solidFill>
                  <a:srgbClr val="173460"/>
                </a:solidFill>
                <a:latin typeface="Pretendard Light"/>
              </a:rPr>
              <a:t>train_data['class'] = train_data['class'].apply</a:t>
            </a:r>
            <a:r>
              <a:rPr lang="en-US" sz="2100" b="true" i="false" u="none" strike="noStrike">
                <a:solidFill>
                  <a:srgbClr val="173460"/>
                </a:solidFill>
                <a:latin typeface="Pretendard Light"/>
              </a:rPr>
              <a:t>(lambda x: </a:t>
            </a:r>
            <a:r>
              <a:rPr lang="en-US" sz="2100" b="true" i="false" u="none" strike="noStrike">
                <a:solidFill>
                  <a:srgbClr val="173460"/>
                </a:solidFill>
                <a:latin typeface="Pretendard Light"/>
              </a:rPr>
              <a:t>0 if x  == 'e' else 1)</a:t>
            </a:r>
          </a:p>
          <a:p>
            <a:pPr algn="l" lvl="0">
              <a:lnSpc>
                <a:spcPct val="116199"/>
              </a:lnSpc>
            </a:pPr>
            <a:r>
              <a:rPr lang="en-US" sz="2100" b="true" i="false" u="none" strike="noStrike">
                <a:solidFill>
                  <a:srgbClr val="173460"/>
                </a:solidFill>
                <a:latin typeface="Pretendard Light"/>
              </a:rPr>
              <a:t>train_data['season'] = label_encoder.fit_transform(train_data['season'])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39300" y="7226300"/>
            <a:ext cx="2552700" cy="2082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16000" y="6489700"/>
            <a:ext cx="6934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print(train_data.shape)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78900" y="6527800"/>
            <a:ext cx="6934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print(train_data[['class', 'season']].head())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 rot="0">
            <a:off x="-139700" y="7378700"/>
            <a:ext cx="18427700" cy="292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79500" y="749300"/>
            <a:ext cx="6489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5626100"/>
            <a:ext cx="54864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7162800"/>
            <a:ext cx="54864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6530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3949700"/>
            <a:ext cx="7620000" cy="556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7700" y="2870200"/>
            <a:ext cx="7607300" cy="107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1900" y="4381500"/>
            <a:ext cx="622300" cy="419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68400" y="3124200"/>
            <a:ext cx="6629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3200" b="false" i="false" u="none" strike="noStrike">
                <a:solidFill>
                  <a:srgbClr val="EEF2FC"/>
                </a:solidFill>
                <a:latin typeface="Pretendard Medium"/>
              </a:rPr>
              <a:t>duplicate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51900" y="2870200"/>
            <a:ext cx="8813800" cy="107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51900" y="3962400"/>
            <a:ext cx="8813800" cy="554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74200" y="4394200"/>
            <a:ext cx="622300" cy="419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423400" y="3111500"/>
            <a:ext cx="74549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3200" b="false" i="false" u="none" strike="noStrike">
                <a:solidFill>
                  <a:srgbClr val="EEF2FC"/>
                </a:solidFill>
                <a:ea typeface="Pretendard Medium"/>
              </a:rPr>
              <a:t>고유값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7600" y="6667500"/>
            <a:ext cx="67183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6500" y="7162800"/>
            <a:ext cx="533400" cy="495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31900" y="5295900"/>
            <a:ext cx="67310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173460"/>
                </a:solidFill>
                <a:latin typeface="Pretendard Light"/>
              </a:rPr>
              <a:t>train_data.drop_duplicates(inplace=True)</a:t>
            </a:r>
          </a:p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173460"/>
                </a:solidFill>
                <a:latin typeface="Pretendard Light"/>
              </a:rPr>
              <a:t>print(train_data.duplicated().sum())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48800" y="5295900"/>
            <a:ext cx="67310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173460"/>
                </a:solidFill>
                <a:latin typeface="Pretendard Light"/>
              </a:rPr>
              <a:t>unique_counts = train_data.nunique()</a:t>
            </a:r>
          </a:p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173460"/>
                </a:solidFill>
                <a:latin typeface="Pretendard Light"/>
              </a:rPr>
              <a:t>print(unique_counts)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 rot="0">
            <a:off x="9423400" y="6515100"/>
            <a:ext cx="6642100" cy="2108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766300" y="6870700"/>
            <a:ext cx="58166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173460"/>
                </a:solidFill>
                <a:latin typeface="Pretendard Light"/>
              </a:rPr>
              <a:t># label encoding = 'class' 'season'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173460"/>
                </a:solidFill>
                <a:latin typeface="Pretendard Light"/>
              </a:rPr>
              <a:t># binary encoding </a:t>
            </a:r>
            <a:r>
              <a:rPr lang="ko-KR" sz="2000" b="false" i="false" u="none" strike="noStrike">
                <a:solidFill>
                  <a:srgbClr val="173460"/>
                </a:solidFill>
                <a:ea typeface="Pretendard Light"/>
              </a:rPr>
              <a:t>고려해보자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173460"/>
                </a:solidFill>
                <a:latin typeface="Pretendard Light"/>
              </a:rPr>
              <a:t># </a:t>
            </a:r>
            <a:r>
              <a:rPr lang="ko-KR" sz="2000" b="false" i="false" u="none" strike="noStrike">
                <a:solidFill>
                  <a:srgbClr val="173460"/>
                </a:solidFill>
                <a:ea typeface="Pretendard Light"/>
              </a:rPr>
              <a:t>정규화</a:t>
            </a:r>
            <a:r>
              <a:rPr lang="en-US" sz="2000" b="false" i="false" u="none" strike="noStrike">
                <a:solidFill>
                  <a:srgbClr val="173460"/>
                </a:solidFill>
                <a:latin typeface="Pretendard Light"/>
              </a:rPr>
              <a:t>/</a:t>
            </a:r>
            <a:r>
              <a:rPr lang="ko-KR" sz="2000" b="false" i="false" u="none" strike="noStrike">
                <a:solidFill>
                  <a:srgbClr val="173460"/>
                </a:solidFill>
                <a:ea typeface="Pretendard Light"/>
              </a:rPr>
              <a:t>표준화</a:t>
            </a:r>
            <a:r>
              <a:rPr lang="en-US" sz="2000" b="false" i="false" u="none" strike="noStrike">
                <a:solidFill>
                  <a:srgbClr val="173460"/>
                </a:solidFill>
                <a:latin typeface="Pretendard Light"/>
              </a:rPr>
              <a:t>_float type</a:t>
            </a:r>
            <a:r>
              <a:rPr lang="ko-KR" sz="2000" b="false" i="false" u="none" strike="noStrike">
                <a:solidFill>
                  <a:srgbClr val="173460"/>
                </a:solidFill>
                <a:ea typeface="Pretendard Light"/>
              </a:rPr>
              <a:t>이니까</a:t>
            </a:r>
            <a:r>
              <a:rPr lang="en-US" sz="2000" b="false" i="false" u="none" strike="noStrike">
                <a:solidFill>
                  <a:srgbClr val="173460"/>
                </a:solidFill>
                <a:latin typeface="Pretendard Light"/>
              </a:rPr>
              <a:t> = 'cap-diameter',  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173460"/>
                </a:solidFill>
                <a:latin typeface="Pretendard Light"/>
              </a:rPr>
              <a:t>                                        'stem-height', 'stem-width'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198600" y="2870200"/>
            <a:ext cx="3479800" cy="4711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 rot="0">
            <a:off x="-139700" y="7378700"/>
            <a:ext cx="18427700" cy="292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79500" y="749300"/>
            <a:ext cx="6489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5626100"/>
            <a:ext cx="54864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7162800"/>
            <a:ext cx="54864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6530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7000" y="5207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3949700"/>
            <a:ext cx="17030700" cy="556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7700" y="2870200"/>
            <a:ext cx="17030700" cy="107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1900" y="4381500"/>
            <a:ext cx="622300" cy="41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8242300" y="6794500"/>
            <a:ext cx="50292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50700" y="4000500"/>
            <a:ext cx="4635500" cy="5422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68400" y="3124200"/>
            <a:ext cx="6629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3200" b="false" i="false" u="none" strike="noStrike">
                <a:solidFill>
                  <a:srgbClr val="EEF2FC"/>
                </a:solidFill>
                <a:latin typeface="Pretendard Medium"/>
              </a:rPr>
              <a:t>null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71700" y="4368800"/>
            <a:ext cx="8216900" cy="469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# null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값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null_columns = train_data.isnull().sum()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# null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값이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있는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컬럼만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필터링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null_columns_with_data = null_columns[null_columns &gt; 0] 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# null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값이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있는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컬럼과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해당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null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값의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개수를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print("Null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값이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있는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컬럼과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그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개수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:")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print(null_columns_with_data)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# null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값이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있는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컬럼의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수를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print(f"\nNull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값이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있는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컬럼의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173460"/>
                </a:solidFill>
                <a:ea typeface="Pretendard Light"/>
              </a:rPr>
              <a:t>수</a:t>
            </a:r>
            <a:r>
              <a:rPr lang="en-US" sz="2200" b="true" i="false" u="none" strike="noStrike">
                <a:solidFill>
                  <a:srgbClr val="173460"/>
                </a:solidFill>
                <a:latin typeface="Pretendard Light"/>
              </a:rPr>
              <a:t>: {len(null_columns_with_data)}")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02400" y="203200"/>
            <a:ext cx="11785600" cy="1010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403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12700" y="520700"/>
            <a:ext cx="4953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500" y="749300"/>
            <a:ext cx="5867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560000">
            <a:off x="5943600" y="4876800"/>
            <a:ext cx="29591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560000">
            <a:off x="5943600" y="6172200"/>
            <a:ext cx="2997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10600" y="1473200"/>
            <a:ext cx="9398000" cy="367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064500" y="1955800"/>
            <a:ext cx="1066800" cy="101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826500" y="24638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skewness_values = train_data[['cap-diameter', 'stem-height', 'stem-width']].skew()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print(skewness_values)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5100" y="1714500"/>
            <a:ext cx="64516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3400" b="false" i="false" u="none" strike="noStrike">
                <a:solidFill>
                  <a:srgbClr val="173460"/>
                </a:solidFill>
                <a:latin typeface="Pretendard Medium"/>
              </a:rPr>
              <a:t># </a:t>
            </a:r>
            <a:r>
              <a:rPr lang="ko-KR" sz="3400" b="false" i="false" u="none" strike="noStrike">
                <a:solidFill>
                  <a:srgbClr val="173460"/>
                </a:solidFill>
                <a:ea typeface="Pretendard Medium"/>
              </a:rPr>
              <a:t>각</a:t>
            </a:r>
            <a:r>
              <a:rPr lang="en-US" sz="34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173460"/>
                </a:solidFill>
                <a:ea typeface="Pretendard Medium"/>
              </a:rPr>
              <a:t>컬럼의</a:t>
            </a:r>
            <a:r>
              <a:rPr lang="en-US" sz="3400" b="false" i="false" u="none" strike="noStrike">
                <a:solidFill>
                  <a:srgbClr val="173460"/>
                </a:solidFill>
                <a:latin typeface="Pretendard Medium"/>
              </a:rPr>
              <a:t> skewness(</a:t>
            </a:r>
            <a:r>
              <a:rPr lang="ko-KR" sz="3400" b="false" i="false" u="none" strike="noStrike">
                <a:solidFill>
                  <a:srgbClr val="173460"/>
                </a:solidFill>
                <a:ea typeface="Pretendard Medium"/>
              </a:rPr>
              <a:t>왜도</a:t>
            </a:r>
            <a:r>
              <a:rPr lang="en-US" sz="3400" b="false" i="false" u="none" strike="noStrike">
                <a:solidFill>
                  <a:srgbClr val="173460"/>
                </a:solidFill>
                <a:latin typeface="Pretendard Medium"/>
              </a:rPr>
              <a:t>) </a:t>
            </a:r>
            <a:r>
              <a:rPr lang="ko-KR" sz="3400" b="false" i="false" u="none" strike="noStrike">
                <a:solidFill>
                  <a:srgbClr val="173460"/>
                </a:solidFill>
                <a:ea typeface="Pretendard Medium"/>
              </a:rPr>
              <a:t>계산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62400" y="1663700"/>
            <a:ext cx="723900" cy="72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9500" y="2997200"/>
            <a:ext cx="5029200" cy="5029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5100" y="3340100"/>
            <a:ext cx="4292600" cy="429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15400" y="3403600"/>
            <a:ext cx="88519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17000" y="3556000"/>
            <a:ext cx="3683000" cy="1409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752600" y="4953000"/>
            <a:ext cx="3949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5000" b="false" i="false" u="none" strike="noStrike" spc="-100">
                <a:solidFill>
                  <a:srgbClr val="EEF2FC"/>
                </a:solidFill>
                <a:latin typeface="Pretendard Bold"/>
              </a:rPr>
              <a:t>Float type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661400" y="5638800"/>
            <a:ext cx="9398000" cy="4013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128000" y="6108700"/>
            <a:ext cx="1066800" cy="101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8877300" y="6756400"/>
            <a:ext cx="97155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100" b="true" i="false" u="none" strike="noStrike">
                <a:solidFill>
                  <a:srgbClr val="173460"/>
                </a:solidFill>
                <a:latin typeface="Pretendard Light"/>
              </a:rPr>
              <a:t>median_value = train_data['cap-diameter'].median()</a:t>
            </a:r>
          </a:p>
          <a:p>
            <a:pPr algn="l" lvl="0">
              <a:lnSpc>
                <a:spcPct val="112050"/>
              </a:lnSpc>
            </a:pPr>
            <a:r>
              <a:rPr lang="en-US" sz="2100" b="true" i="false" u="none" strike="noStrike">
                <a:solidFill>
                  <a:srgbClr val="173460"/>
                </a:solidFill>
                <a:latin typeface="Pretendard Light"/>
              </a:rPr>
              <a:t>train_data['cap-diameter'].fillna(median_value, inplace=True)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31300" y="5651500"/>
            <a:ext cx="79629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3100" b="false" i="false" u="none" strike="noStrike">
                <a:solidFill>
                  <a:srgbClr val="173460"/>
                </a:solidFill>
                <a:latin typeface="Pretendard Medium"/>
              </a:rPr>
              <a:t># skewness &gt; 0.5 </a:t>
            </a:r>
            <a:r>
              <a:rPr lang="ko-KR" sz="3100" b="false" i="false" u="none" strike="noStrike">
                <a:solidFill>
                  <a:srgbClr val="173460"/>
                </a:solidFill>
                <a:ea typeface="Pretendard Medium"/>
              </a:rPr>
              <a:t>이므로</a:t>
            </a:r>
            <a:r>
              <a:rPr lang="en-US" sz="3100" b="false" i="false" u="none" strike="noStrike">
                <a:solidFill>
                  <a:srgbClr val="173460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03749"/>
              </a:lnSpc>
            </a:pPr>
            <a:r>
              <a:rPr lang="en-US" sz="3100" b="false" i="false" u="none" strike="noStrike">
                <a:solidFill>
                  <a:srgbClr val="173460"/>
                </a:solidFill>
                <a:latin typeface="Pretendard Medium"/>
              </a:rPr>
              <a:t>'cap-diameter' </a:t>
            </a:r>
            <a:r>
              <a:rPr lang="ko-KR" sz="3100" b="false" i="false" u="none" strike="noStrike">
                <a:solidFill>
                  <a:srgbClr val="173460"/>
                </a:solidFill>
                <a:ea typeface="Pretendard Medium"/>
              </a:rPr>
              <a:t>컬럼의</a:t>
            </a:r>
            <a:r>
              <a:rPr lang="en-US" sz="31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100" b="false" i="false" u="none" strike="noStrike">
                <a:solidFill>
                  <a:srgbClr val="173460"/>
                </a:solidFill>
                <a:ea typeface="Pretendard Medium"/>
              </a:rPr>
              <a:t>결측치를</a:t>
            </a:r>
            <a:r>
              <a:rPr lang="en-US" sz="31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100" b="false" i="false" u="none" strike="noStrike">
                <a:solidFill>
                  <a:srgbClr val="173460"/>
                </a:solidFill>
                <a:ea typeface="Pretendard Medium"/>
              </a:rPr>
              <a:t>중앙값</a:t>
            </a:r>
            <a:r>
              <a:rPr lang="en-US" sz="3100" b="false" i="false" u="none" strike="noStrike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100" b="false" i="false" u="none" strike="noStrike">
                <a:solidFill>
                  <a:srgbClr val="173460"/>
                </a:solidFill>
                <a:ea typeface="Pretendard Medium"/>
              </a:rPr>
              <a:t>대체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45000" y="5829300"/>
            <a:ext cx="723900" cy="723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66200" y="7569200"/>
            <a:ext cx="8851900" cy="1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80500" y="7607300"/>
            <a:ext cx="55118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134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02400" y="203200"/>
            <a:ext cx="11785600" cy="1010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18148300" y="9804400"/>
            <a:ext cx="1397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40300" y="9715500"/>
            <a:ext cx="35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09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12700" y="520700"/>
            <a:ext cx="4953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73460"/>
                </a:solidFill>
                <a:latin typeface="Pretendard SemiBold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500" y="749300"/>
            <a:ext cx="5867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데이터</a:t>
            </a:r>
            <a:r>
              <a:rPr lang="en-US" sz="8000" b="false" i="false" u="none" strike="noStrike" spc="-100">
                <a:solidFill>
                  <a:srgbClr val="173460"/>
                </a:solidFill>
                <a:latin typeface="Pretendard Bold"/>
              </a:rPr>
              <a:t> </a:t>
            </a:r>
            <a:r>
              <a:rPr lang="ko-KR" sz="8000" b="false" i="false" u="none" strike="noStrike" spc="-100">
                <a:solidFill>
                  <a:srgbClr val="17346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560000">
            <a:off x="5943600" y="4876800"/>
            <a:ext cx="29591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560000">
            <a:off x="5943600" y="6172200"/>
            <a:ext cx="2997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10600" y="1117600"/>
            <a:ext cx="9398000" cy="857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064500" y="1600200"/>
            <a:ext cx="1066800" cy="101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940800" y="9245600"/>
            <a:ext cx="9715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100" b="true" i="false" u="none" strike="noStrike">
                <a:solidFill>
                  <a:srgbClr val="0148B3"/>
                </a:solidFill>
                <a:latin typeface="Pretendard Light"/>
              </a:rPr>
              <a:t>## </a:t>
            </a:r>
            <a:r>
              <a:rPr lang="ko-KR" sz="2100" b="true" i="false" u="none" strike="noStrike">
                <a:solidFill>
                  <a:srgbClr val="0148B3"/>
                </a:solidFill>
                <a:ea typeface="Pretendard Light"/>
              </a:rPr>
              <a:t>누적</a:t>
            </a:r>
            <a:r>
              <a:rPr lang="en-US" sz="21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100" b="true" i="false" u="none" strike="noStrike">
                <a:solidFill>
                  <a:srgbClr val="0148B3"/>
                </a:solidFill>
                <a:ea typeface="Pretendard Light"/>
              </a:rPr>
              <a:t>백분율</a:t>
            </a:r>
            <a:r>
              <a:rPr lang="en-US" sz="2100" b="true" i="false" u="none" strike="noStrike">
                <a:solidFill>
                  <a:srgbClr val="0148B3"/>
                </a:solidFill>
                <a:latin typeface="Pretendard Light"/>
              </a:rPr>
              <a:t> 1%</a:t>
            </a:r>
            <a:r>
              <a:rPr lang="ko-KR" sz="2100" b="true" i="false" u="none" strike="noStrike">
                <a:solidFill>
                  <a:srgbClr val="0148B3"/>
                </a:solidFill>
                <a:ea typeface="Pretendard Light"/>
              </a:rPr>
              <a:t>중에</a:t>
            </a:r>
            <a:r>
              <a:rPr lang="en-US" sz="2100" b="true" i="false" u="none" strike="noStrike">
                <a:solidFill>
                  <a:srgbClr val="0148B3"/>
                </a:solidFill>
                <a:latin typeface="Pretendard Light"/>
              </a:rPr>
              <a:t> class </a:t>
            </a:r>
            <a:r>
              <a:rPr lang="ko-KR" sz="2100" b="true" i="false" u="none" strike="noStrike">
                <a:solidFill>
                  <a:srgbClr val="0148B3"/>
                </a:solidFill>
                <a:ea typeface="Pretendard Light"/>
              </a:rPr>
              <a:t>약</a:t>
            </a:r>
            <a:r>
              <a:rPr lang="en-US" sz="2100" b="true" i="false" u="none" strike="noStrike">
                <a:solidFill>
                  <a:srgbClr val="0148B3"/>
                </a:solidFill>
                <a:latin typeface="Pretendard Light"/>
              </a:rPr>
              <a:t> 3%</a:t>
            </a:r>
            <a:r>
              <a:rPr lang="ko-KR" sz="2100" b="true" i="false" u="none" strike="noStrike">
                <a:solidFill>
                  <a:srgbClr val="0148B3"/>
                </a:solidFill>
                <a:ea typeface="Pretendard Light"/>
              </a:rPr>
              <a:t>정도</a:t>
            </a:r>
            <a:r>
              <a:rPr lang="en-US" sz="21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100" b="true" i="false" u="none" strike="noStrike">
                <a:solidFill>
                  <a:srgbClr val="0148B3"/>
                </a:solidFill>
                <a:ea typeface="Pretendard Light"/>
              </a:rPr>
              <a:t>차지하니까</a:t>
            </a:r>
            <a:r>
              <a:rPr lang="en-US" sz="2100" b="true" i="false" u="none" strike="noStrike">
                <a:solidFill>
                  <a:srgbClr val="0148B3"/>
                </a:solidFill>
                <a:latin typeface="Pretendard Light"/>
              </a:rPr>
              <a:t> 'Unknown' </a:t>
            </a:r>
            <a:r>
              <a:rPr lang="ko-KR" sz="2100" b="true" i="false" u="none" strike="noStrike">
                <a:solidFill>
                  <a:srgbClr val="0148B3"/>
                </a:solidFill>
                <a:ea typeface="Pretendard Light"/>
              </a:rPr>
              <a:t>묶어보자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9500" y="2997200"/>
            <a:ext cx="5029200" cy="5029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3340100"/>
            <a:ext cx="4292600" cy="429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495800" y="8255000"/>
            <a:ext cx="4051300" cy="1447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89100" y="4953000"/>
            <a:ext cx="3949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5000" b="false" i="false" u="none" strike="noStrike" spc="-100">
                <a:solidFill>
                  <a:srgbClr val="EEF2FC"/>
                </a:solidFill>
                <a:latin typeface="Pretendard Bold"/>
              </a:rPr>
              <a:t>Object type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40800" y="1295400"/>
            <a:ext cx="6159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빈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데이터프레임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생성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cumulative_95_to_100_percent_rows = pd.DataFrame()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40800" y="2120900"/>
            <a:ext cx="97155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대상이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되는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모든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컬럼에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대해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처리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for column in train_data.columns: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if column != 'class':  # 'class' </a:t>
            </a:r>
            <a:r>
              <a:rPr lang="ko-KR" sz="2000" b="true" i="false" u="none" strike="noStrike">
                <a:solidFill>
                  <a:srgbClr val="173460"/>
                </a:solidFill>
                <a:ea typeface="Pretendard Light"/>
              </a:rPr>
              <a:t>컬럼은</a:t>
            </a: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173460"/>
                </a:solidFill>
                <a:ea typeface="Pretendard Light"/>
              </a:rPr>
              <a:t>제외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    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각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컬럼의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고유값별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빈도를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계산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    value_counts = train_data[column].value_counts(normalize=True)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53500" y="39370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    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누적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백분율을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계산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    cumulative_percent = value_counts.cumsum()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78900" y="47117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    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누적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백분율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0% ~ 1%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구간에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해당하는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고유값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필터링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    valid_values = cumulative_percent[(cumulative_percent &lt;= 0.01)].index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91600" y="5486400"/>
            <a:ext cx="97155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   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해당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고유값들을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가진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행들을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필터링하여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추가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        cumulative_95_to_100_percent_rows = pd.concat([cumulative_95_to_100_percent_rows, train_data[train_data[column].isin(valid_values)]], axis=0)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66200" y="69596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중복된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행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제거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cumulative_95_to_100_percent_rows.drop_duplicates(inplace=True)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40800" y="77470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class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컬럼에서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0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과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1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의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개수를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계산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class_counts = cumulative_95_to_100_percent_rows['class'].value_counts()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78900" y="8496300"/>
            <a:ext cx="971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#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결과</a:t>
            </a:r>
            <a:r>
              <a:rPr lang="en-US" sz="2000" b="true" i="false" u="none" strike="noStrike">
                <a:solidFill>
                  <a:srgbClr val="0148B3"/>
                </a:solidFill>
                <a:latin typeface="Pretendard Light"/>
              </a:rPr>
              <a:t> </a:t>
            </a:r>
            <a:r>
              <a:rPr lang="ko-KR" sz="2000" b="true" i="false" u="none" strike="noStrike">
                <a:solidFill>
                  <a:srgbClr val="0148B3"/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12050"/>
              </a:lnSpc>
            </a:pPr>
            <a:r>
              <a:rPr lang="en-US" sz="2000" b="true" i="false" u="none" strike="noStrike">
                <a:solidFill>
                  <a:srgbClr val="173460"/>
                </a:solidFill>
                <a:latin typeface="Pretendard Light"/>
              </a:rPr>
              <a:t>print(class_counts)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